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67" r:id="rId2"/>
    <p:sldId id="257" r:id="rId3"/>
    <p:sldId id="271" r:id="rId4"/>
    <p:sldId id="272" r:id="rId5"/>
    <p:sldId id="273" r:id="rId6"/>
    <p:sldId id="274" r:id="rId7"/>
  </p:sldIdLst>
  <p:sldSz cx="7559675" cy="10691813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  <p15:guide id="3" orient="horz" pos="3368">
          <p15:clr>
            <a:srgbClr val="000000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014" y="3216"/>
      </p:cViewPr>
      <p:guideLst>
        <p:guide orient="horz" pos="3367"/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12CA5-E6FD-428C-A962-519447758FF4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6D4FC-B748-4F5D-B928-233642EC1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1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6D4FC-B748-4F5D-B928-233642EC1C7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2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6D4FC-B748-4F5D-B928-233642EC1C7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9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6D4FC-B748-4F5D-B928-233642EC1C7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94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6D4FC-B748-4F5D-B928-233642EC1C7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94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6D4FC-B748-4F5D-B928-233642EC1C7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9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7" y="1749797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1" y="5615679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6CB-711D-4710-A1C5-82472A77912E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0AFE-EBE1-4E56-89B1-EC4EB3A26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0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6CB-711D-4710-A1C5-82472A77912E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0AFE-EBE1-4E56-89B1-EC4EB3A26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3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1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9" y="569241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6CB-711D-4710-A1C5-82472A77912E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0AFE-EBE1-4E56-89B1-EC4EB3A26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3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6CB-711D-4710-A1C5-82472A77912E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0AFE-EBE1-4E56-89B1-EC4EB3A26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2" y="2665533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2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6CB-711D-4710-A1C5-82472A77912E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0AFE-EBE1-4E56-89B1-EC4EB3A26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2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1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6" y="2846201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6CB-711D-4710-A1C5-82472A77912E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0AFE-EBE1-4E56-89B1-EC4EB3A26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49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4" y="2620981"/>
            <a:ext cx="3198096" cy="128450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4" y="3905483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7" y="2620981"/>
            <a:ext cx="3213847" cy="128450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7" y="3905483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6CB-711D-4710-A1C5-82472A77912E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0AFE-EBE1-4E56-89B1-EC4EB3A26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0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6CB-711D-4710-A1C5-82472A77912E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0AFE-EBE1-4E56-89B1-EC4EB3A26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0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6CB-711D-4710-A1C5-82472A77912E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0AFE-EBE1-4E56-89B1-EC4EB3A26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9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6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5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6CB-711D-4710-A1C5-82472A77912E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0AFE-EBE1-4E56-89B1-EC4EB3A26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21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9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6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5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6CB-711D-4710-A1C5-82472A77912E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0AFE-EBE1-4E56-89B1-EC4EB3A26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1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9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9" y="2846201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316CB-711D-4710-A1C5-82472A77912E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D0AFE-EBE1-4E56-89B1-EC4EB3A26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56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ctfcas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22" y="-1"/>
            <a:ext cx="761791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" y="0"/>
            <a:ext cx="7557520" cy="106918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31478" y="214605"/>
            <a:ext cx="229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Уважаемые коллеги!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0045" y="668603"/>
            <a:ext cx="6499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Ассоциация </a:t>
            </a:r>
            <a:r>
              <a:rPr lang="ru-RU" sz="1400" dirty="0"/>
              <a:t>специалистов по химико-токсикологическому и судебно-химическому анализу </a:t>
            </a:r>
            <a:r>
              <a:rPr lang="ru-RU" sz="1400" dirty="0" smtClean="0"/>
              <a:t>(</a:t>
            </a:r>
            <a:r>
              <a:rPr lang="ru-RU" sz="1400" dirty="0" smtClean="0">
                <a:solidFill>
                  <a:schemeClr val="dk1"/>
                </a:solidFill>
              </a:rPr>
              <a:t>АСХТАиСХА) </a:t>
            </a:r>
            <a:r>
              <a:rPr lang="ru-RU" sz="1400" dirty="0" smtClean="0"/>
              <a:t>и </a:t>
            </a:r>
            <a:r>
              <a:rPr lang="ru-RU" sz="1400" dirty="0"/>
              <a:t>Институт физической химии и электрохимии им. А.Н. Фрумкина РАН (ИФХЭ РАН)  приглашает Вас </a:t>
            </a:r>
            <a:r>
              <a:rPr lang="ru-RU" sz="1400" dirty="0" smtClean="0"/>
              <a:t>принять </a:t>
            </a:r>
            <a:r>
              <a:rPr lang="ru-RU" sz="1400" dirty="0"/>
              <a:t>участие </a:t>
            </a:r>
            <a:r>
              <a:rPr lang="ru-RU" sz="1400" dirty="0" smtClean="0"/>
              <a:t>в  конференции </a:t>
            </a:r>
            <a:r>
              <a:rPr lang="ru-RU" sz="1400" b="1" dirty="0"/>
              <a:t>«Современные аспекты химико-токсикологического и судебно-химического анализа» </a:t>
            </a:r>
            <a:r>
              <a:rPr lang="ru-RU" sz="1400" b="1" dirty="0" smtClean="0"/>
              <a:t>08-09.06.2023 , </a:t>
            </a:r>
            <a:r>
              <a:rPr lang="ru-RU" sz="1400" dirty="0"/>
              <a:t>место проведения конференции: </a:t>
            </a:r>
            <a:r>
              <a:rPr lang="ru-RU" sz="1400" dirty="0" smtClean="0"/>
              <a:t>Москва</a:t>
            </a:r>
            <a:r>
              <a:rPr lang="ru-RU" sz="1400" dirty="0"/>
              <a:t>, Институт физической химии и электрохимии им. А.Н. Фрумкина РАН (ИФХЭ РАН</a:t>
            </a:r>
            <a:r>
              <a:rPr lang="ru-RU" sz="1400" dirty="0" smtClean="0"/>
              <a:t>)</a:t>
            </a:r>
            <a:r>
              <a:rPr lang="ru-RU" sz="1400" dirty="0"/>
              <a:t>,</a:t>
            </a:r>
            <a:r>
              <a:rPr lang="ru-RU" sz="1400" dirty="0" smtClean="0"/>
              <a:t> </a:t>
            </a:r>
            <a:r>
              <a:rPr lang="ru-RU" sz="1400" dirty="0"/>
              <a:t>119991, г. Москва ГСП-1, Ленинский проспект, </a:t>
            </a:r>
            <a:r>
              <a:rPr lang="ru-RU" sz="1400" dirty="0" smtClean="0"/>
              <a:t>31, актовый зал. </a:t>
            </a:r>
            <a:endParaRPr lang="ru-RU" sz="1400" dirty="0"/>
          </a:p>
          <a:p>
            <a:pPr algn="just"/>
            <a:r>
              <a:rPr lang="ru-RU" sz="1400" dirty="0" smtClean="0"/>
              <a:t> 	</a:t>
            </a:r>
            <a:endParaRPr lang="en-US" sz="1400" dirty="0" smtClean="0"/>
          </a:p>
          <a:p>
            <a:pPr algn="just"/>
            <a:r>
              <a:rPr lang="en-US" sz="1400" dirty="0" smtClean="0"/>
              <a:t>    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30045" y="2975938"/>
            <a:ext cx="6727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РЕГИСТРАЦИОННАЯ ФОРМА </a:t>
            </a:r>
          </a:p>
          <a:p>
            <a:r>
              <a:rPr lang="ru-RU" sz="1400" b="1" dirty="0" smtClean="0"/>
              <a:t>Регистрация до 07.06.2023 г.</a:t>
            </a:r>
            <a:endParaRPr lang="ru-RU" sz="1400" b="1" dirty="0"/>
          </a:p>
          <a:p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62935" y="5623805"/>
            <a:ext cx="1543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Анкета участника</a:t>
            </a:r>
            <a:endParaRPr lang="ru-RU" sz="1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840809"/>
              </p:ext>
            </p:extLst>
          </p:nvPr>
        </p:nvGraphicFramePr>
        <p:xfrm>
          <a:off x="530045" y="4008120"/>
          <a:ext cx="6727372" cy="3101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3712">
                  <a:extLst>
                    <a:ext uri="{9D8B030D-6E8A-4147-A177-3AD203B41FA5}">
                      <a16:colId xmlns="" xmlns:a16="http://schemas.microsoft.com/office/drawing/2014/main" val="3061982019"/>
                    </a:ext>
                  </a:extLst>
                </a:gridCol>
                <a:gridCol w="4043660">
                  <a:extLst>
                    <a:ext uri="{9D8B030D-6E8A-4147-A177-3AD203B41FA5}">
                      <a16:colId xmlns="" xmlns:a16="http://schemas.microsoft.com/office/drawing/2014/main" val="934705112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effectLst/>
                          <a:latin typeface="+mn-lt"/>
                        </a:rPr>
                        <a:t>Фамилия, имя, отчество </a:t>
                      </a:r>
                      <a:endParaRPr lang="ru-RU" sz="11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69562560"/>
                  </a:ext>
                </a:extLst>
              </a:tr>
              <a:tr h="1994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aseline="0">
                          <a:effectLst/>
                          <a:latin typeface="+mn-lt"/>
                        </a:rPr>
                        <a:t>E-mail</a:t>
                      </a:r>
                      <a:endParaRPr lang="ru-RU" sz="1100" baseline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89917979"/>
                  </a:ext>
                </a:extLst>
              </a:tr>
              <a:tr h="7976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effectLst/>
                          <a:latin typeface="+mn-lt"/>
                        </a:rPr>
                        <a:t>Место работы (наименование организации без сокращения), должность, ученая степень, ученое звание</a:t>
                      </a:r>
                      <a:endParaRPr lang="ru-RU" sz="11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effectLst/>
                          <a:latin typeface="+mn-lt"/>
                        </a:rPr>
                        <a:t> </a:t>
                      </a:r>
                      <a:endParaRPr lang="ru-RU" sz="11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66489838"/>
                  </a:ext>
                </a:extLst>
              </a:tr>
              <a:tr h="3988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aseline="0">
                          <a:effectLst/>
                          <a:latin typeface="+mn-lt"/>
                        </a:rPr>
                        <a:t>Контактный телефон (мобильный/городской)</a:t>
                      </a:r>
                      <a:endParaRPr lang="ru-RU" sz="1100" baseline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aseline="0">
                          <a:effectLst/>
                          <a:latin typeface="+mn-lt"/>
                        </a:rPr>
                        <a:t> </a:t>
                      </a:r>
                      <a:endParaRPr lang="ru-RU" sz="1100" baseline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6893033"/>
                  </a:ext>
                </a:extLst>
              </a:tr>
              <a:tr h="19941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aseline="0">
                          <a:effectLst/>
                          <a:latin typeface="+mn-lt"/>
                        </a:rPr>
                        <a:t>Форма участия:</a:t>
                      </a:r>
                      <a:endParaRPr lang="ru-RU" sz="1100" baseline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4683765"/>
                  </a:ext>
                </a:extLst>
              </a:tr>
              <a:tr h="398832">
                <a:tc>
                  <a:txBody>
                    <a:bodyPr/>
                    <a:lstStyle/>
                    <a:p>
                      <a:pPr marL="0" lvl="0" indent="0" algn="l" fontAlgn="base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aseline="0" dirty="0">
                          <a:effectLst/>
                          <a:latin typeface="+mn-lt"/>
                        </a:rPr>
                        <a:t>1. </a:t>
                      </a: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Онлайн (удаленно)</a:t>
                      </a:r>
                      <a:endParaRPr lang="ru-RU" sz="11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aseline="0">
                          <a:effectLst/>
                          <a:latin typeface="+mn-lt"/>
                        </a:rPr>
                        <a:t>Да            Нет </a:t>
                      </a:r>
                      <a:endParaRPr lang="ru-RU" sz="1100" baseline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0803370"/>
                  </a:ext>
                </a:extLst>
              </a:tr>
              <a:tr h="398832">
                <a:tc>
                  <a:txBody>
                    <a:bodyPr/>
                    <a:lstStyle/>
                    <a:p>
                      <a:pPr marL="0" lvl="0" indent="0" algn="l" fontAlgn="base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aseline="0" dirty="0">
                          <a:effectLst/>
                          <a:latin typeface="+mn-lt"/>
                        </a:rPr>
                        <a:t>2. </a:t>
                      </a: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Офлайн (очно)</a:t>
                      </a:r>
                      <a:endParaRPr lang="ru-RU" sz="11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effectLst/>
                          <a:latin typeface="+mn-lt"/>
                        </a:rPr>
                        <a:t>Да            Нет </a:t>
                      </a:r>
                      <a:endParaRPr lang="ru-RU" sz="11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9650364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9456" y="7503548"/>
            <a:ext cx="63701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РЕГИСТРАЦИОННЫЕ ФОРМЫ  </a:t>
            </a:r>
            <a:r>
              <a:rPr lang="ru-RU" sz="1200" dirty="0"/>
              <a:t>ПРИСЫЛАТЬ ПО АДРЕСУ: </a:t>
            </a:r>
          </a:p>
          <a:p>
            <a:r>
              <a:rPr lang="en-US" sz="1400" b="1" dirty="0" smtClean="0"/>
              <a:t>nky@interanalyt.ru</a:t>
            </a:r>
            <a:endParaRPr lang="ru-RU" sz="1400" dirty="0"/>
          </a:p>
          <a:p>
            <a:r>
              <a:rPr lang="ru-RU" sz="1200" dirty="0" smtClean="0"/>
              <a:t>Оргкомитет: </a:t>
            </a:r>
            <a:endParaRPr lang="ru-RU" sz="1200" dirty="0"/>
          </a:p>
          <a:p>
            <a:r>
              <a:rPr lang="ru-RU" sz="1200" dirty="0"/>
              <a:t>+7(903)740-93-90 (</a:t>
            </a:r>
            <a:r>
              <a:rPr lang="ru-RU" sz="1200" dirty="0" smtClean="0"/>
              <a:t>Савчук</a:t>
            </a:r>
            <a:r>
              <a:rPr lang="en-US" sz="1200" dirty="0" smtClean="0"/>
              <a:t> </a:t>
            </a:r>
            <a:r>
              <a:rPr lang="ru-RU" sz="1200" dirty="0" smtClean="0"/>
              <a:t>Сергей </a:t>
            </a:r>
            <a:r>
              <a:rPr lang="ru-RU" sz="1200" dirty="0"/>
              <a:t>Александрович)</a:t>
            </a:r>
          </a:p>
          <a:p>
            <a:r>
              <a:rPr lang="ru-RU" sz="1200" dirty="0" smtClean="0"/>
              <a:t>+7 (</a:t>
            </a:r>
            <a:r>
              <a:rPr lang="en-US" sz="1200" dirty="0" smtClean="0"/>
              <a:t>9</a:t>
            </a:r>
            <a:r>
              <a:rPr lang="ru-RU" sz="1200" dirty="0" smtClean="0"/>
              <a:t>68) 942-02-66 (Новикова Кира Юрьевна)</a:t>
            </a:r>
          </a:p>
          <a:p>
            <a:r>
              <a:rPr lang="ru-RU" sz="1200" dirty="0" smtClean="0"/>
              <a:t>Информация  на сайте </a:t>
            </a:r>
            <a:r>
              <a:rPr lang="ru-RU" sz="1200" dirty="0" smtClean="0">
                <a:hlinkClick r:id="rId4"/>
              </a:rPr>
              <a:t>https://actfcas.ru/</a:t>
            </a:r>
            <a:endParaRPr lang="ru-RU" sz="1200" dirty="0" smtClean="0"/>
          </a:p>
          <a:p>
            <a:r>
              <a:rPr lang="ru-RU" sz="1200" b="1" dirty="0" smtClean="0"/>
              <a:t>Регистрация очно участвующих  с 10 до 11 часов 08.06.2023 у  малого актового зала ИФХЭ РАН</a:t>
            </a:r>
          </a:p>
          <a:p>
            <a:r>
              <a:rPr lang="ru-RU" sz="1200" b="1" dirty="0" smtClean="0"/>
              <a:t>Ссылка на онлайн трансляцию будет разослана в 10 часов 08 и 09.06.2023</a:t>
            </a:r>
            <a:endParaRPr lang="en-US" sz="1200" b="1" dirty="0" smtClean="0"/>
          </a:p>
          <a:p>
            <a:r>
              <a:rPr lang="ru-RU" sz="1200" b="1" dirty="0"/>
              <a:t>Для очных участников организационный взнос (кофе-брейки) </a:t>
            </a:r>
            <a:r>
              <a:rPr lang="ru-RU" sz="1200" b="1" dirty="0" smtClean="0"/>
              <a:t>1500 руб. </a:t>
            </a:r>
            <a:r>
              <a:rPr lang="ru-RU" sz="1200" b="1" dirty="0"/>
              <a:t>Оплата на </a:t>
            </a:r>
            <a:r>
              <a:rPr lang="ru-RU" sz="1200" b="1" dirty="0" smtClean="0"/>
              <a:t>месте.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8708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" y="0"/>
            <a:ext cx="7557520" cy="1069181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424041"/>
              </p:ext>
            </p:extLst>
          </p:nvPr>
        </p:nvGraphicFramePr>
        <p:xfrm>
          <a:off x="516752" y="0"/>
          <a:ext cx="6729017" cy="10331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2531">
                  <a:extLst>
                    <a:ext uri="{9D8B030D-6E8A-4147-A177-3AD203B41FA5}">
                      <a16:colId xmlns="" xmlns:a16="http://schemas.microsoft.com/office/drawing/2014/main" val="4172011204"/>
                    </a:ext>
                  </a:extLst>
                </a:gridCol>
                <a:gridCol w="1212655">
                  <a:extLst>
                    <a:ext uri="{9D8B030D-6E8A-4147-A177-3AD203B41FA5}">
                      <a16:colId xmlns="" xmlns:a16="http://schemas.microsoft.com/office/drawing/2014/main" val="2581099619"/>
                    </a:ext>
                  </a:extLst>
                </a:gridCol>
                <a:gridCol w="3916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2862">
                  <a:extLst>
                    <a:ext uri="{9D8B030D-6E8A-4147-A177-3AD203B41FA5}">
                      <a16:colId xmlns="" xmlns:a16="http://schemas.microsoft.com/office/drawing/2014/main" val="2518424221"/>
                    </a:ext>
                  </a:extLst>
                </a:gridCol>
                <a:gridCol w="272099">
                  <a:extLst>
                    <a:ext uri="{9D8B030D-6E8A-4147-A177-3AD203B41FA5}">
                      <a16:colId xmlns="" xmlns:a16="http://schemas.microsoft.com/office/drawing/2014/main" val="805943780"/>
                    </a:ext>
                  </a:extLst>
                </a:gridCol>
                <a:gridCol w="2217232">
                  <a:extLst>
                    <a:ext uri="{9D8B030D-6E8A-4147-A177-3AD203B41FA5}">
                      <a16:colId xmlns="" xmlns:a16="http://schemas.microsoft.com/office/drawing/2014/main" val="747299951"/>
                    </a:ext>
                  </a:extLst>
                </a:gridCol>
              </a:tblGrid>
              <a:tr h="457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27355" algn="ctr"/>
                        </a:tabLs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Время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Докладчик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Должность, место работы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Название доклада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extLst>
                  <a:ext uri="{0D108BD9-81ED-4DB2-BD59-A6C34878D82A}">
                    <a16:rowId xmlns="" xmlns:a16="http://schemas.microsoft.com/office/drawing/2014/main" val="4178193375"/>
                  </a:ext>
                </a:extLst>
              </a:tr>
              <a:tr h="234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27355" algn="ctr"/>
                        </a:tabLs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11:00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Приветственное </a:t>
                      </a:r>
                      <a:r>
                        <a:rPr lang="ru-RU" sz="1200" b="1" dirty="0">
                          <a:effectLst/>
                          <a:latin typeface="+mn-lt"/>
                        </a:rPr>
                        <a:t>слово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550662"/>
                  </a:ext>
                </a:extLst>
              </a:tr>
              <a:tr h="577116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Буряк Алексей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Константинович,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чл.-корр. РАН, директор Института физической химии и электрохимии им. А.Н. Фрумкина РАН (ИФХЭ РАН)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7740323"/>
                  </a:ext>
                </a:extLst>
              </a:tr>
              <a:tr h="252599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27355" algn="ctr"/>
                        </a:tabLs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Первый день конференции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 smtClean="0"/>
                        <a:t>08.06.2023 </a:t>
                      </a:r>
                      <a:endParaRPr lang="ru-RU" sz="1200" b="1" dirty="0" smtClean="0">
                        <a:effectLst/>
                        <a:latin typeface="+mn-lt"/>
                      </a:endParaRPr>
                    </a:p>
                  </a:txBody>
                  <a:tcPr marL="44592" marR="445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4314522"/>
                  </a:ext>
                </a:extLst>
              </a:tr>
              <a:tr h="1253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11:20-11:40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Восканян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Патвакан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Степанович  </a:t>
                      </a:r>
                      <a:r>
                        <a:rPr lang="ru-RU" sz="1488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92" marR="44592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Заместитель директора по научной  работе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Национального бюро экспертиз  Республики Армения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+mn-lt"/>
                      </a:endParaRPr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Особенности применения специальных знаний в современных условиях в национальном бюро экспертиз Республики Армения</a:t>
                      </a:r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7910061"/>
                  </a:ext>
                </a:extLst>
              </a:tr>
              <a:tr h="1203959">
                <a:tc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11:40-12:00</a:t>
                      </a: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Новиков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Андрей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Петрович </a:t>
                      </a:r>
                    </a:p>
                  </a:txBody>
                  <a:tcPr marL="44592" marR="44592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Главный внештатный 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психиатр - нарколог 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Департамента 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здравоохранения Ханты 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– Мансийского 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автономного округа –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Югры</a:t>
                      </a:r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уточняется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7034">
                <a:tc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12:00-12:20</a:t>
                      </a: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Шаборшин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Николай Юрьевич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Председатель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АСХТАиСХА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Объявление 11 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раунда профессионального тестирования лабораторий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12:20-12:40</a:t>
                      </a: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Мальцев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И.М.</a:t>
                      </a:r>
                    </a:p>
                    <a:p>
                      <a:endParaRPr lang="ru-RU" dirty="0"/>
                    </a:p>
                  </a:txBody>
                  <a:tcPr marL="44592" marR="44592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ГУНК МВД России</a:t>
                      </a:r>
                    </a:p>
                    <a:p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Новые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психоактивные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вещества и противодействие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их распространению на территории Российской Федерации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7403">
                <a:tc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12:40-13:00</a:t>
                      </a: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Юрченко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Руслан Александрович</a:t>
                      </a:r>
                    </a:p>
                  </a:txBody>
                  <a:tcPr marL="44592" marR="44592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ЗАО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БелХард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Групп», департамент экспертных систем (АИПСИН), г. Минск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Текущее состояние рынка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психоактивной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прдукции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Тренды и угрозы</a:t>
                      </a:r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21691">
                <a:tc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13:00-13:40</a:t>
                      </a: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Гофенберг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Мария Александровна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Шевырин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Вадим Анатольевич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Заведующая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ХТЛ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ГАУЗ СО «Областная наркологическая больница»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 Екатеринбург, 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к.х.н., ФГАОУ ВО «Уральский федеральный университет»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EKBDRUGS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Химико-токсикологический анализ хлорзамещенных </a:t>
                      </a:r>
                      <a:r>
                        <a:rPr lang="ru-RU" sz="12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катинонов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: случаи из практики</a:t>
                      </a:r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16741">
                <a:tc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13:40-14:00</a:t>
                      </a: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Григорьев 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Андрей Михайлович</a:t>
                      </a:r>
                      <a:endParaRPr lang="ru-RU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д.х.н., </a:t>
                      </a:r>
                      <a:r>
                        <a:rPr lang="ru-RU" sz="1200" dirty="0" err="1" smtClean="0"/>
                        <a:t>АСХТАиСХА</a:t>
                      </a:r>
                      <a:endParaRPr lang="ru-RU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92" marR="44592" marT="0" marB="0" anchor="ctr"/>
                </a:tc>
                <a:tc gridSpan="2"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Проблемы выявления новых </a:t>
                      </a:r>
                      <a:r>
                        <a:rPr kumimoji="0" lang="ru-R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психоактивных</a:t>
                      </a: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веществ. Отравления неясной этиологии</a:t>
                      </a:r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4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" y="-102724"/>
            <a:ext cx="7557520" cy="1068771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85705"/>
              </p:ext>
            </p:extLst>
          </p:nvPr>
        </p:nvGraphicFramePr>
        <p:xfrm>
          <a:off x="416406" y="591798"/>
          <a:ext cx="6729017" cy="9872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2531">
                  <a:extLst>
                    <a:ext uri="{9D8B030D-6E8A-4147-A177-3AD203B41FA5}">
                      <a16:colId xmlns="" xmlns:a16="http://schemas.microsoft.com/office/drawing/2014/main" val="4172011204"/>
                    </a:ext>
                  </a:extLst>
                </a:gridCol>
                <a:gridCol w="1604293">
                  <a:extLst>
                    <a:ext uri="{9D8B030D-6E8A-4147-A177-3AD203B41FA5}">
                      <a16:colId xmlns="" xmlns:a16="http://schemas.microsoft.com/office/drawing/2014/main" val="2581099619"/>
                    </a:ext>
                  </a:extLst>
                </a:gridCol>
                <a:gridCol w="1560987">
                  <a:extLst>
                    <a:ext uri="{9D8B030D-6E8A-4147-A177-3AD203B41FA5}">
                      <a16:colId xmlns="" xmlns:a16="http://schemas.microsoft.com/office/drawing/2014/main" val="2518424221"/>
                    </a:ext>
                  </a:extLst>
                </a:gridCol>
                <a:gridCol w="2251206">
                  <a:extLst>
                    <a:ext uri="{9D8B030D-6E8A-4147-A177-3AD203B41FA5}">
                      <a16:colId xmlns="" xmlns:a16="http://schemas.microsoft.com/office/drawing/2014/main" val="805943780"/>
                    </a:ext>
                  </a:extLst>
                </a:gridCol>
              </a:tblGrid>
              <a:tr h="48625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27355" algn="ctr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27355" algn="ctr"/>
                        </a:tabLs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+mn-ea"/>
                        </a:rPr>
                        <a:t>Обед</a:t>
                      </a:r>
                      <a:r>
                        <a:rPr lang="ru-RU" sz="1200" b="1" baseline="0" dirty="0" smtClean="0">
                          <a:effectLst/>
                          <a:latin typeface="+mn-lt"/>
                          <a:ea typeface="+mn-ea"/>
                        </a:rPr>
                        <a:t> 14:00 – 14:40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4314522"/>
                  </a:ext>
                </a:extLst>
              </a:tr>
              <a:tr h="1002013">
                <a:tc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13:40-14:00</a:t>
                      </a: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Григорьев 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Андрей Михайлович</a:t>
                      </a:r>
                      <a:endParaRPr lang="ru-RU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д.х.н., </a:t>
                      </a:r>
                      <a:r>
                        <a:rPr kumimoji="0" lang="ru-R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АСХТАиСХА</a:t>
                      </a:r>
                      <a:endParaRPr kumimoji="0" lang="ru-RU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Проблемы выявления новых </a:t>
                      </a:r>
                      <a:r>
                        <a:rPr kumimoji="0" lang="ru-R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психоактивных</a:t>
                      </a: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веществ. Отравления неясной этиологии</a:t>
                      </a:r>
                    </a:p>
                    <a:p>
                      <a:endParaRPr kumimoji="0" lang="ru-RU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592" marR="44592" marT="0" marB="0" anchor="ctr"/>
                </a:tc>
              </a:tr>
              <a:tr h="1475316">
                <a:tc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14:40-15:00</a:t>
                      </a: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Смирнов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Алексей Витальевич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и.о</a:t>
                      </a: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. заведующего </a:t>
                      </a:r>
                      <a:r>
                        <a:rPr kumimoji="0" lang="ru-R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Референс</a:t>
                      </a: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-центра по мониторингу потребления ПАВ ГБУЗ «МНПЦ наркологии ДЗМ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г. Москвы»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Проблемы злоупотребления </a:t>
                      </a:r>
                      <a:r>
                        <a:rPr kumimoji="0" lang="ru-R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психоактивными</a:t>
                      </a: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лекарственными препаратами. Статистические данные по </a:t>
                      </a:r>
                      <a:r>
                        <a:rPr kumimoji="0" lang="ru-R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выявляемости</a:t>
                      </a: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ПАВ лекарств в ХТЛ ГБУЗ «МНПЦ наркологии ДЗМ  г. Москвы»</a:t>
                      </a:r>
                    </a:p>
                    <a:p>
                      <a:endParaRPr kumimoji="0" lang="ru-RU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592" marR="44592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0834">
                <a:tc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15:00-15:20</a:t>
                      </a: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Асташкина</a:t>
                      </a: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Ольга Генриховна </a:t>
                      </a:r>
                    </a:p>
                    <a:p>
                      <a:endParaRPr lang="ru-RU" dirty="0"/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д.м.н., Бюро СМЭ ДЗ г. Москвы</a:t>
                      </a:r>
                    </a:p>
                    <a:p>
                      <a:endParaRPr lang="ru-RU" dirty="0"/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1,4 БУТАНДИОЛ и СЛУЧАИ его ВЫЯВЛЕНИЯ </a:t>
                      </a:r>
                      <a:b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</a:b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В ЭКСПЕРТНОЙ ПРАКТИКЕ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592" marR="44592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72056">
                <a:tc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15:20-15:40</a:t>
                      </a: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Горбачева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Татьяна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Васильевна</a:t>
                      </a:r>
                    </a:p>
                    <a:p>
                      <a:endParaRPr lang="ru-RU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Чувина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Наталья Александровна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Зав. лабораторией СПб ГБУЗ «Бюро судебно-медицинской экспертизы»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Зав. ХТЛ ГКБ Санкт-Петербург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Случаи смертельных  и </a:t>
                      </a:r>
                      <a:r>
                        <a:rPr kumimoji="0" lang="ru-R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несмертельных</a:t>
                      </a: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отравления 1,4-бутиленгликолем  и </a:t>
                      </a:r>
                      <a:r>
                        <a:rPr kumimoji="0" lang="ru-R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оксибутиратом</a:t>
                      </a: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в </a:t>
                      </a:r>
                      <a:r>
                        <a:rPr kumimoji="0" lang="ru-R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Санк</a:t>
                      </a: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-Петербурге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172056">
                <a:tc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15:40-16:00</a:t>
                      </a:r>
                    </a:p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Ризванова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Лилия </a:t>
                      </a:r>
                      <a:r>
                        <a:rPr lang="ru-RU" sz="12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Нажиповна</a:t>
                      </a:r>
                      <a:endParaRPr lang="ru-RU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Заведующая</a:t>
                      </a:r>
                      <a:r>
                        <a:rPr lang="ru-RU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 ХТЛ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БУ ХМАО-Югры «</a:t>
                      </a:r>
                      <a:r>
                        <a:rPr lang="ru-RU" sz="1200" dirty="0" err="1" smtClean="0">
                          <a:effectLst/>
                          <a:latin typeface="+mn-lt"/>
                        </a:rPr>
                        <a:t>Нижневартовская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 психоневрологическая больница»</a:t>
                      </a:r>
                      <a:endParaRPr lang="ru-RU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effectLst/>
                          <a:latin typeface="Arial"/>
                          <a:ea typeface="Times New Roman"/>
                        </a:rPr>
                        <a:t>Случаи</a:t>
                      </a:r>
                      <a:r>
                        <a:rPr lang="ru-RU" sz="1000" kern="50" baseline="0" dirty="0" smtClean="0">
                          <a:effectLst/>
                          <a:latin typeface="Arial"/>
                          <a:ea typeface="Times New Roman"/>
                        </a:rPr>
                        <a:t> массовых отравлений </a:t>
                      </a:r>
                      <a:r>
                        <a:rPr lang="ru-RU" sz="1000" kern="50" baseline="0" dirty="0" err="1" smtClean="0">
                          <a:effectLst/>
                          <a:latin typeface="Arial"/>
                          <a:ea typeface="Times New Roman"/>
                        </a:rPr>
                        <a:t>оксибутиратом</a:t>
                      </a:r>
                      <a:r>
                        <a:rPr lang="ru-RU" sz="1000" kern="50" baseline="0" dirty="0" smtClean="0">
                          <a:effectLst/>
                          <a:latin typeface="Arial"/>
                          <a:ea typeface="Times New Roman"/>
                        </a:rPr>
                        <a:t> и гликолями в ХМАО</a:t>
                      </a:r>
                      <a:r>
                        <a:rPr lang="ru-RU" sz="1000" kern="50" dirty="0" smtClean="0">
                          <a:effectLst/>
                          <a:latin typeface="Arial"/>
                          <a:ea typeface="Times New Roman"/>
                        </a:rPr>
                        <a:t>.</a:t>
                      </a:r>
                      <a:endParaRPr lang="ru-RU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8152">
                <a:tc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16:00-16:20</a:t>
                      </a: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Суханова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Анна Михайловна</a:t>
                      </a: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ХТЛ ГБУЗ «МНПЦ наркологии ДЗМ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г. Москвы»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 smtClean="0">
                          <a:effectLst/>
                          <a:latin typeface="Times New Roman"/>
                          <a:ea typeface="Times New Roman"/>
                        </a:rPr>
                        <a:t>Сибутрамин</a:t>
                      </a:r>
                      <a:r>
                        <a:rPr lang="ru-RU" sz="1200" kern="50" dirty="0" smtClean="0">
                          <a:effectLst/>
                          <a:latin typeface="Times New Roman"/>
                          <a:ea typeface="Times New Roman"/>
                        </a:rPr>
                        <a:t>, наркотик или лекарство?</a:t>
                      </a:r>
                      <a:endParaRPr lang="ru-RU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9586">
                <a:tc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16:20-16:40</a:t>
                      </a: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Симакина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Яна Игоревна</a:t>
                      </a: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ХТЛ ГБУЗ «МНПЦ наркологии ДЗМ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г. Москвы»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Определение 4-СМС (</a:t>
                      </a:r>
                      <a:r>
                        <a:rPr lang="ru-RU" sz="1000" kern="50" baseline="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клефедрона</a:t>
                      </a:r>
                      <a:r>
                        <a:rPr lang="ru-RU" sz="1000" kern="5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) в биологических жидкостях методами ВЭЖХ-МС/МС и ГХ-МС</a:t>
                      </a:r>
                      <a:endParaRPr lang="ru-RU" sz="1000" kern="50" baseline="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014280">
                <a:tc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16:40-17:00</a:t>
                      </a: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Кулябина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Елена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Валерьевна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ВНИИМС, Москва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kern="5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Подход к аттестации библиотек масс-спектров. Стандартные справочные данные. База данных, аттестованная Государственной службой стандартных справочных данных</a:t>
                      </a:r>
                      <a:endParaRPr lang="ru-RU" sz="1000" kern="50" baseline="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592" marR="44592" marT="0" marB="0" anchor="ctr"/>
                </a:tc>
              </a:tr>
              <a:tr h="669715">
                <a:tc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17:00-17:40</a:t>
                      </a: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Круглый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стол.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Обсуждение докладов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592" marR="44592" marT="0" marB="0" anchor="ctr"/>
                </a:tc>
              </a:tr>
              <a:tr h="669715">
                <a:tc gridSpan="4"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Фуршет    18:30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1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" y="-102724"/>
            <a:ext cx="7557520" cy="1068771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066137"/>
              </p:ext>
            </p:extLst>
          </p:nvPr>
        </p:nvGraphicFramePr>
        <p:xfrm>
          <a:off x="292581" y="0"/>
          <a:ext cx="6729017" cy="10682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2531">
                  <a:extLst>
                    <a:ext uri="{9D8B030D-6E8A-4147-A177-3AD203B41FA5}">
                      <a16:colId xmlns="" xmlns:a16="http://schemas.microsoft.com/office/drawing/2014/main" val="4172011204"/>
                    </a:ext>
                  </a:extLst>
                </a:gridCol>
                <a:gridCol w="1604293">
                  <a:extLst>
                    <a:ext uri="{9D8B030D-6E8A-4147-A177-3AD203B41FA5}">
                      <a16:colId xmlns="" xmlns:a16="http://schemas.microsoft.com/office/drawing/2014/main" val="2581099619"/>
                    </a:ext>
                  </a:extLst>
                </a:gridCol>
                <a:gridCol w="1560987">
                  <a:extLst>
                    <a:ext uri="{9D8B030D-6E8A-4147-A177-3AD203B41FA5}">
                      <a16:colId xmlns="" xmlns:a16="http://schemas.microsoft.com/office/drawing/2014/main" val="2518424221"/>
                    </a:ext>
                  </a:extLst>
                </a:gridCol>
                <a:gridCol w="2251206">
                  <a:extLst>
                    <a:ext uri="{9D8B030D-6E8A-4147-A177-3AD203B41FA5}">
                      <a16:colId xmlns="" xmlns:a16="http://schemas.microsoft.com/office/drawing/2014/main" val="805943780"/>
                    </a:ext>
                  </a:extLst>
                </a:gridCol>
              </a:tblGrid>
              <a:tr h="43815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27355" algn="ctr"/>
                        </a:tabLst>
                      </a:pP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27355" algn="ctr"/>
                        </a:tabLs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Второй день конференции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dirty="0" smtClean="0"/>
                        <a:t>09</a:t>
                      </a:r>
                      <a:r>
                        <a:rPr lang="ru-RU" sz="1200" b="1" dirty="0" smtClean="0"/>
                        <a:t>.</a:t>
                      </a:r>
                      <a:r>
                        <a:rPr lang="en-US" sz="1200" b="1" dirty="0" smtClean="0"/>
                        <a:t>06</a:t>
                      </a:r>
                      <a:r>
                        <a:rPr lang="ru-RU" sz="1200" b="1" dirty="0" smtClean="0"/>
                        <a:t>.202</a:t>
                      </a:r>
                      <a:r>
                        <a:rPr lang="en-US" sz="1200" b="1" dirty="0" smtClean="0"/>
                        <a:t>3</a:t>
                      </a:r>
                      <a:endParaRPr lang="ru-RU" sz="1200" b="1" dirty="0" smtClean="0">
                        <a:effectLst/>
                        <a:latin typeface="+mn-lt"/>
                      </a:endParaRPr>
                    </a:p>
                    <a:p>
                      <a:endParaRPr lang="ru-RU" dirty="0"/>
                    </a:p>
                  </a:txBody>
                  <a:tcPr marL="47107" marR="47107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7107" marR="47107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7107" marR="47107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7107" marR="47107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77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11:00-11:20</a:t>
                      </a:r>
                      <a:endParaRPr lang="ru-RU" sz="1200" b="1" dirty="0">
                        <a:effectLst/>
                      </a:endParaRPr>
                    </a:p>
                  </a:txBody>
                  <a:tcPr marL="47107" marR="4710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b="1" kern="5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Николаев</a:t>
                      </a:r>
                      <a:r>
                        <a:rPr lang="ru-RU" sz="1000" kern="5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 Иван Владиславович </a:t>
                      </a:r>
                      <a:endParaRPr lang="ru-RU" sz="1000" kern="50" baseline="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5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Биолог, КДЛ ГБУЗ РКНД МЗ РБ г. Уфа</a:t>
                      </a:r>
                    </a:p>
                    <a:p>
                      <a:endParaRPr lang="ru-RU" sz="1000" kern="50" baseline="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5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Аналитический обзор отчётов лабораторий, проводящих подтверждающие химико-токсикологические исследования на территории РФ (2022 г)</a:t>
                      </a:r>
                    </a:p>
                    <a:p>
                      <a:endParaRPr lang="ru-RU" sz="1000" kern="50" baseline="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111695">
                <a:tc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11:20-11:40</a:t>
                      </a: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b="1" kern="50" baseline="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Галеева</a:t>
                      </a:r>
                      <a:r>
                        <a:rPr lang="ru-RU" sz="1000" kern="5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 Елена </a:t>
                      </a:r>
                      <a:r>
                        <a:rPr lang="ru-RU" sz="1000" kern="50" baseline="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Хамитовна</a:t>
                      </a:r>
                      <a:endParaRPr lang="ru-RU" sz="1000" kern="50" baseline="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  <a:p>
                      <a:endParaRPr lang="ru-RU" sz="1000" kern="50" baseline="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  <a:p>
                      <a:endParaRPr lang="ru-RU" sz="1000" kern="50" baseline="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  <a:p>
                      <a:r>
                        <a:rPr lang="ru-RU" sz="1000" b="1" kern="5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Николаева</a:t>
                      </a:r>
                      <a:r>
                        <a:rPr lang="ru-RU" sz="1000" kern="5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 Светлана Анатольевна</a:t>
                      </a:r>
                      <a:endParaRPr lang="ru-RU" sz="1488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5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Зав. клинико-диагностической лабораторией ГБУЗ РКНД МЗ РБ  г. Уфа</a:t>
                      </a:r>
                    </a:p>
                    <a:p>
                      <a:endParaRPr lang="ru-RU" sz="1000" kern="50" baseline="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5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Биолог, КДЛ ГБУЗ РКНД МЗ РБ г. Уфа</a:t>
                      </a:r>
                    </a:p>
                    <a:p>
                      <a:endParaRPr lang="ru-RU" sz="1000" kern="50" baseline="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  <a:p>
                      <a:endParaRPr lang="ru-RU" sz="1000" kern="50" baseline="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kern="5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Алгоритм </a:t>
                      </a:r>
                      <a:r>
                        <a:rPr lang="ru-RU" sz="1000" kern="50" baseline="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унифицирования</a:t>
                      </a:r>
                      <a:r>
                        <a:rPr lang="ru-RU" sz="1000" kern="5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 подтверждающих методов химико- токсикологического анализа</a:t>
                      </a:r>
                    </a:p>
                    <a:p>
                      <a:endParaRPr lang="ru-RU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61175">
                <a:tc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11:40-12:00</a:t>
                      </a:r>
                    </a:p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Вишневский</a:t>
                      </a:r>
                      <a:r>
                        <a:rPr lang="ru-RU" sz="1200" dirty="0" smtClean="0"/>
                        <a:t> Михаил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Andrea 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Altieri</a:t>
                      </a:r>
                      <a:endParaRPr lang="ru-RU" sz="12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к.б.н.,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Fungiline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Ph.D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Итальянская общеобразовательная школа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Italo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Calvino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Грибные</a:t>
                      </a:r>
                      <a:r>
                        <a:rPr lang="ru-RU" sz="1000" kern="5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 яды, диагностика отравлений. </a:t>
                      </a:r>
                      <a:r>
                        <a:rPr lang="ru-RU" sz="1000" kern="50" baseline="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Гирометрин</a:t>
                      </a:r>
                      <a:r>
                        <a:rPr lang="ru-RU" sz="1000" kern="5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, токсин строчков </a:t>
                      </a:r>
                      <a:r>
                        <a:rPr lang="en-US" sz="1000" kern="5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Gyromitra </a:t>
                      </a:r>
                      <a:r>
                        <a:rPr lang="en-US" sz="1000" kern="50" baseline="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Es</a:t>
                      </a:r>
                      <a:r>
                        <a:rPr lang="ru-RU" sz="1000" kern="5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с</a:t>
                      </a:r>
                      <a:r>
                        <a:rPr lang="en-US" sz="1000" kern="50" baseline="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ulenta</a:t>
                      </a:r>
                      <a:r>
                        <a:rPr lang="en-US" sz="1000" kern="5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.</a:t>
                      </a:r>
                      <a:endParaRPr lang="ru-RU" sz="1000" kern="50" baseline="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00" kern="50" baseline="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5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Angels of death and laughing mushrooms</a:t>
                      </a:r>
                      <a:endParaRPr lang="ru-RU" sz="1000" kern="5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179195">
                <a:tc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2:00-12:20</a:t>
                      </a:r>
                    </a:p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Семиколенов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Вадим Иванович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Зав. ХТЛ, врач психиатр-нарколог  г. Магадан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Стимулирующее и </a:t>
                      </a:r>
                      <a:r>
                        <a:rPr lang="ru-RU" sz="12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психоактивное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действие мухомора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.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Клинический случай из практики</a:t>
                      </a:r>
                      <a:endParaRPr lang="ru-RU" sz="1200" b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592" marR="44592" marT="0" marB="0" anchor="ctr"/>
                </a:tc>
              </a:tr>
              <a:tr h="751395">
                <a:tc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12:20-12:40</a:t>
                      </a: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Айгумов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Магомед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Шапиевич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Кузнецов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Даниил Витальевич</a:t>
                      </a:r>
                      <a:endParaRPr lang="en-US" sz="1200" baseline="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Савчук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Сергей Александрович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Походня</a:t>
                      </a:r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Юрий Георгиевич</a:t>
                      </a: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Волгоградский ПНД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Ноябрьский ПНД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БСМЭ ДЗ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г.Москвы</a:t>
                      </a:r>
                      <a:endParaRPr lang="ru-RU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директор УЗ «Национальная антидопинговая лаборатория», Минск, РБ </a:t>
                      </a: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Новые результаты по количественному определению токсинов мухомора и подготовка методических рекомендаций по обнаружению токсинов бледной поганки, мухомора и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психоактивных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веществ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псилоциновых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грибов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592" marR="44592" marT="0" marB="0" anchor="ctr"/>
                </a:tc>
              </a:tr>
              <a:tr h="939990">
                <a:tc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12:40 – 13:20</a:t>
                      </a: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Айгумов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Магомед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Шапиевич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Ноябрьский ПНД</a:t>
                      </a: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Алгоритм подтверждения следовых содержаний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психоактивных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веществ при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скрининговом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анализе биологических объектов на ВЭЖХ-МС/МС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Shimadzu 8050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592" marR="44592" marT="0" marB="0" anchor="ctr"/>
                </a:tc>
              </a:tr>
              <a:tr h="939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Ризванова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Лилия </a:t>
                      </a:r>
                      <a:r>
                        <a:rPr lang="ru-RU" sz="12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Нажиповна</a:t>
                      </a:r>
                      <a:endParaRPr lang="ru-RU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Заведующая</a:t>
                      </a:r>
                      <a:r>
                        <a:rPr lang="ru-RU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 ХТЛ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БУ ХМАО-Югры «</a:t>
                      </a:r>
                      <a:r>
                        <a:rPr lang="ru-RU" sz="1200" dirty="0" err="1" smtClean="0">
                          <a:effectLst/>
                          <a:latin typeface="+mn-lt"/>
                        </a:rPr>
                        <a:t>Нижневартовская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 психоневрологическая больница»</a:t>
                      </a:r>
                      <a:endParaRPr lang="ru-RU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Алгоритм подтверждения следовых содержаний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психоактивных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веществ при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скрининговом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анализе биологических объектов на ВЭЖХ-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MC/MC_IT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Toxtyper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Bruker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592" marR="4459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" y="0"/>
            <a:ext cx="7557520" cy="106918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8704" y="0"/>
            <a:ext cx="277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Программа конференции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819288"/>
              </p:ext>
            </p:extLst>
          </p:nvPr>
        </p:nvGraphicFramePr>
        <p:xfrm>
          <a:off x="353344" y="178905"/>
          <a:ext cx="6729017" cy="3151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2531">
                  <a:extLst>
                    <a:ext uri="{9D8B030D-6E8A-4147-A177-3AD203B41FA5}">
                      <a16:colId xmlns="" xmlns:a16="http://schemas.microsoft.com/office/drawing/2014/main" val="4172011204"/>
                    </a:ext>
                  </a:extLst>
                </a:gridCol>
                <a:gridCol w="1604293">
                  <a:extLst>
                    <a:ext uri="{9D8B030D-6E8A-4147-A177-3AD203B41FA5}">
                      <a16:colId xmlns="" xmlns:a16="http://schemas.microsoft.com/office/drawing/2014/main" val="2581099619"/>
                    </a:ext>
                  </a:extLst>
                </a:gridCol>
                <a:gridCol w="1539957">
                  <a:extLst>
                    <a:ext uri="{9D8B030D-6E8A-4147-A177-3AD203B41FA5}">
                      <a16:colId xmlns="" xmlns:a16="http://schemas.microsoft.com/office/drawing/2014/main" val="2518424221"/>
                    </a:ext>
                  </a:extLst>
                </a:gridCol>
                <a:gridCol w="2272236">
                  <a:extLst>
                    <a:ext uri="{9D8B030D-6E8A-4147-A177-3AD203B41FA5}">
                      <a16:colId xmlns="" xmlns:a16="http://schemas.microsoft.com/office/drawing/2014/main" val="805943780"/>
                    </a:ext>
                  </a:extLst>
                </a:gridCol>
              </a:tblGrid>
              <a:tr h="895875">
                <a:tc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13:20 – 13:40</a:t>
                      </a: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Савчук 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Сергей Александрович</a:t>
                      </a: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д.х.н., Бюро СМЭ ДЗ г. Москвы,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АСХТАиСХА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Идентификационная значимость маркеров происхождения спиртов и подлинности спиртных напитков. Суррогаты алкоголя</a:t>
                      </a:r>
                    </a:p>
                  </a:txBody>
                  <a:tcPr marL="44592" marR="44592" marT="0" marB="0" anchor="ctr"/>
                </a:tc>
              </a:tr>
              <a:tr h="895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13:40-14:00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Сухова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Инна Вячеславовна</a:t>
                      </a:r>
                    </a:p>
                    <a:p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Мезинов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Андрей Борисович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Крушин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Егор Сергеевич</a:t>
                      </a: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Зав. испытательной лабораторией г. Ставрополь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ООО «ФЕМТЕКО»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СВКЗ,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г.Ставрополь</a:t>
                      </a:r>
                      <a:endParaRPr lang="ru-RU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592" marR="44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Роль коллекций коньяков,  виски,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висковых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и коньячных дистиллятов при определении качества сырья и выявления фальсификации в сырье для производства спиртных напитков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592" marR="44592" marT="0" marB="0" anchor="ctr"/>
                </a:tc>
              </a:tr>
              <a:tr h="419241">
                <a:tc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14:00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-1</a:t>
                      </a:r>
                      <a:r>
                        <a:rPr lang="ru-RU" sz="1200" b="1" dirty="0" smtClean="0">
                          <a:effectLst/>
                          <a:latin typeface="+mn-lt"/>
                        </a:rPr>
                        <a:t>7:00</a:t>
                      </a: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592" marR="44592" marT="0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Круглый стол. Обсуждение докладов</a:t>
                      </a:r>
                    </a:p>
                    <a:p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4592" marR="44592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4592" marR="44592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2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849</Words>
  <Application>Microsoft Office PowerPoint</Application>
  <PresentationFormat>Произвольный</PresentationFormat>
  <Paragraphs>229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savvin</dc:creator>
  <cp:lastModifiedBy>Сергей</cp:lastModifiedBy>
  <cp:revision>104</cp:revision>
  <dcterms:modified xsi:type="dcterms:W3CDTF">2023-06-05T12:16:41Z</dcterms:modified>
</cp:coreProperties>
</file>